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BA5-20BF-4614-8825-C06803A0DC5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5D43-BB79-4EDE-91EA-FC9D0960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2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BA5-20BF-4614-8825-C06803A0DC5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5D43-BB79-4EDE-91EA-FC9D0960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6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BA5-20BF-4614-8825-C06803A0DC5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5D43-BB79-4EDE-91EA-FC9D0960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9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BA5-20BF-4614-8825-C06803A0DC5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5D43-BB79-4EDE-91EA-FC9D0960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6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BA5-20BF-4614-8825-C06803A0DC5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5D43-BB79-4EDE-91EA-FC9D0960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1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BA5-20BF-4614-8825-C06803A0DC5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5D43-BB79-4EDE-91EA-FC9D0960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5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BA5-20BF-4614-8825-C06803A0DC5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5D43-BB79-4EDE-91EA-FC9D0960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6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BA5-20BF-4614-8825-C06803A0DC5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5D43-BB79-4EDE-91EA-FC9D0960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0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BA5-20BF-4614-8825-C06803A0DC5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5D43-BB79-4EDE-91EA-FC9D0960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8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BA5-20BF-4614-8825-C06803A0DC5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5D43-BB79-4EDE-91EA-FC9D0960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BA5-20BF-4614-8825-C06803A0DC5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5D43-BB79-4EDE-91EA-FC9D0960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2BA5-20BF-4614-8825-C06803A0DC5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85D43-BB79-4EDE-91EA-FC9D0960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3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fontAlgn="base"/>
            <a:r>
              <a:rPr lang="ru-RU" dirty="0"/>
              <a:t>Профилактика экстремизма</a:t>
            </a:r>
            <a:r>
              <a:rPr lang="ru-RU" dirty="0">
                <a:cs typeface="Angsana New" panose="02020603050405020304" pitchFamily="18" charset="-34"/>
              </a:rPr>
              <a:t/>
            </a:r>
            <a:br>
              <a:rPr lang="ru-RU" dirty="0">
                <a:cs typeface="Angsana New" panose="02020603050405020304" pitchFamily="18" charset="-34"/>
              </a:rPr>
            </a:br>
            <a:endParaRPr lang="ru-RU" dirty="0">
              <a:cs typeface="Angsana New" panose="02020603050405020304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b="1" dirty="0" smtClean="0">
                <a:latin typeface="+mj-lt"/>
                <a:cs typeface="Angsana New" panose="02020603050405020304" pitchFamily="18" charset="-34"/>
              </a:rPr>
              <a:t>в подростковой среде</a:t>
            </a:r>
            <a:endParaRPr lang="ru-RU" sz="4400" dirty="0" smtClean="0">
              <a:latin typeface="+mj-lt"/>
              <a:cs typeface="Angsana New" panose="02020603050405020304" pitchFamily="18" charset="-3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1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Основной </a:t>
            </a:r>
            <a:r>
              <a:rPr lang="ru-RU" dirty="0"/>
              <a:t>«группой риска» для пропаганды экстремистов является молодежь как наиболее чуткая социальная прослойка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015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Мотивами вступления в экстремистскую группу являются направление на активную деятельность, стремление к индивидуальному самовыражению и общению с людьми, разделяющими их убеждения, ориентация на агрессивное поведение, а также стремление выразить протест и почувствовать свою </a:t>
            </a:r>
            <a:r>
              <a:rPr lang="ru-RU" dirty="0" smtClean="0"/>
              <a:t>независимость.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t="19643" r="-634" b="22125"/>
          <a:stretch/>
        </p:blipFill>
        <p:spPr>
          <a:xfrm>
            <a:off x="5213283" y="4023360"/>
            <a:ext cx="7586792" cy="2945331"/>
          </a:xfrm>
          <a:prstGeom prst="ellipse">
            <a:avLst/>
          </a:prstGeom>
          <a:ln>
            <a:noFill/>
          </a:ln>
          <a:effectLst>
            <a:softEdge rad="698500"/>
          </a:effectLst>
        </p:spPr>
      </p:pic>
    </p:spTree>
    <p:extLst>
      <p:ext uri="{BB962C8B-B14F-4D97-AF65-F5344CB8AC3E}">
        <p14:creationId xmlns:p14="http://schemas.microsoft.com/office/powerpoint/2010/main" val="7818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60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Несколько простых правил помогут существенно снизить риск попадания вашего ребенка под влияние пропаганды экстремистов: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906588"/>
            <a:ext cx="5157788" cy="598487"/>
          </a:xfrm>
        </p:spPr>
        <p:txBody>
          <a:bodyPr/>
          <a:lstStyle/>
          <a:p>
            <a:r>
              <a:rPr lang="ru-RU" u="sng" dirty="0" smtClean="0"/>
              <a:t>Разговаривайте </a:t>
            </a:r>
            <a:r>
              <a:rPr lang="ru-RU" u="sng" dirty="0"/>
              <a:t>с ребенком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6845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 должны знать с кем он общается, как проводит время и что его волнует. Обсуждайте политическую, социальную и экономическую обстановку в мире, межэтнические отношения.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7008813" y="1906588"/>
            <a:ext cx="5183187" cy="598487"/>
          </a:xfrm>
        </p:spPr>
        <p:txBody>
          <a:bodyPr/>
          <a:lstStyle/>
          <a:p>
            <a:r>
              <a:rPr lang="ru-RU" u="sng" dirty="0"/>
              <a:t>Обеспечьте досуг ребенка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7008813" y="2505075"/>
            <a:ext cx="5183187" cy="2740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Спортивные секции, кружки по интересам, общественные организации, военно-патриотические клубы дадут возможность для самореализации и самовыражения подростка, значительно расширят круг общения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13598" y="5245101"/>
            <a:ext cx="10515600" cy="154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u="sng" dirty="0">
                <a:latin typeface="+mn-lt"/>
              </a:rPr>
              <a:t>Контролируйте информацию, которую получает </a:t>
            </a:r>
            <a:r>
              <a:rPr lang="ru-RU" u="sng" dirty="0" smtClean="0">
                <a:latin typeface="+mn-lt"/>
              </a:rPr>
              <a:t>ребенок </a:t>
            </a:r>
          </a:p>
          <a:p>
            <a:endParaRPr lang="ru-RU" u="sng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Обращайте </a:t>
            </a:r>
            <a:r>
              <a:rPr lang="ru-RU" dirty="0">
                <a:latin typeface="+mn-lt"/>
              </a:rPr>
              <a:t>внимание какие передачи смотрит, какие книги читает, на каких сайтах бывает. СМИ является мощным орудием в пропаганде экстремистов.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8" r="25652" b="-388"/>
          <a:stretch/>
        </p:blipFill>
        <p:spPr>
          <a:xfrm>
            <a:off x="4941003" y="2121374"/>
            <a:ext cx="2067810" cy="2281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92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5">
                <a:lumMod val="40000"/>
                <a:lumOff val="60000"/>
              </a:schemeClr>
            </a:gs>
            <a:gs pos="32000">
              <a:schemeClr val="accent2">
                <a:lumMod val="60000"/>
                <a:lumOff val="40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Следует выделить основные особенности экстремизма в молодежной среде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83188" y="115503"/>
            <a:ext cx="6172200" cy="6622181"/>
          </a:xfrm>
        </p:spPr>
        <p:txBody>
          <a:bodyPr>
            <a:noAutofit/>
          </a:bodyPr>
          <a:lstStyle/>
          <a:p>
            <a:pPr fontAlgn="base"/>
            <a:r>
              <a:rPr lang="ru-RU" sz="1400" b="1" u="sng" dirty="0" smtClean="0"/>
              <a:t>Причиной </a:t>
            </a:r>
            <a:r>
              <a:rPr lang="ru-RU" sz="1400" b="1" u="sng" dirty="0"/>
              <a:t>возникновения экстремистских проявлений в молодежной среде, можно выделить следующие особо значимые факторы:</a:t>
            </a:r>
            <a:endParaRPr lang="ru-RU" sz="1400" b="1" dirty="0"/>
          </a:p>
          <a:p>
            <a:pPr fontAlgn="base"/>
            <a:r>
              <a:rPr lang="ru-RU" sz="1400" b="1" dirty="0"/>
              <a:t>Во-первых,</a:t>
            </a:r>
            <a:r>
              <a:rPr lang="ru-RU" sz="1400" dirty="0"/>
              <a:t> обострение социальной напряженности в молодежной среде (характеризуется комплексом социальных проблем, включающим в себя проблемы уровня и качества образования, «выживания» на рынке труда, социального неравенства, снижения авторитета правоохранительных органов и т.д.).</a:t>
            </a:r>
          </a:p>
          <a:p>
            <a:pPr fontAlgn="base"/>
            <a:r>
              <a:rPr lang="ru-RU" sz="1400" b="1" dirty="0"/>
              <a:t>Во-вторых,</a:t>
            </a:r>
            <a:r>
              <a:rPr lang="ru-RU" sz="1400" dirty="0"/>
              <a:t> криминализация ряда сфер общественной жизни (в молодежной среде это выражается в широком вовлечении молодых людей в криминальные сферы бизнеса и т.п.).</a:t>
            </a:r>
          </a:p>
          <a:p>
            <a:pPr fontAlgn="base"/>
            <a:r>
              <a:rPr lang="ru-RU" sz="1400" b="1" dirty="0"/>
              <a:t>В-третьих,</a:t>
            </a:r>
            <a:r>
              <a:rPr lang="ru-RU" sz="1400" dirty="0"/>
              <a:t> рост национализма и сепаратизма (активная деятельность молодежных националистических группировок и движений, которые используются отдельными общественно-политическими силами для реализации своих целей).</a:t>
            </a:r>
          </a:p>
          <a:p>
            <a:pPr fontAlgn="base"/>
            <a:r>
              <a:rPr lang="ru-RU" sz="1400" b="1" dirty="0"/>
              <a:t>В-четвертых,</a:t>
            </a:r>
            <a:r>
              <a:rPr lang="ru-RU" sz="1400" dirty="0"/>
              <a:t> наличие незаконного оборота средств совершения экстремистских акций (некоторые молодежные экстремистские организации в противоправных целях занимаются изготовлением и хранением взрывных устройств, обучают обращению с огнестрельным и холодным оружием и т.п.).</a:t>
            </a:r>
          </a:p>
          <a:p>
            <a:pPr fontAlgn="base"/>
            <a:r>
              <a:rPr lang="ru-RU" sz="1400" b="1" dirty="0"/>
              <a:t>В-пятых,</a:t>
            </a:r>
            <a:r>
              <a:rPr lang="ru-RU" sz="1400" dirty="0"/>
              <a:t> использование в деструктивных целях психологического фактора (агрессия, свойственная молодежной психологии, активно используется опытными лидерами экстремистских организаций для осуществления акций экстремистской направленности).</a:t>
            </a:r>
          </a:p>
          <a:p>
            <a:r>
              <a:rPr lang="ru-RU" sz="1400" b="1" dirty="0"/>
              <a:t>В-шестых,</a:t>
            </a:r>
            <a:r>
              <a:rPr lang="ru-RU" sz="1400" dirty="0"/>
              <a:t> использование сети Интернет в противоправных целях (обеспечивает радикальным общественным организациям доступ к широкой аудитории и пропаганде своей деятельности, возможность размещения подробной информации о своих целях и задачах, времени и месте встреч, планируемых акциях).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59365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b="1" dirty="0" smtClean="0"/>
              <a:t>Во-первых,</a:t>
            </a:r>
            <a:r>
              <a:rPr lang="ru-RU" dirty="0" smtClean="0"/>
              <a:t> экстремизм формируется преимущественно в маргинальной среде. Он постоянно подпитывается неопределенностью положения молодого человека и его неустановившимися взглядами на происходящее.</a:t>
            </a:r>
          </a:p>
          <a:p>
            <a:pPr fontAlgn="base"/>
            <a:r>
              <a:rPr lang="ru-RU" b="1" dirty="0" smtClean="0"/>
              <a:t>Во-вторых,</a:t>
            </a:r>
            <a:r>
              <a:rPr lang="ru-RU" dirty="0" smtClean="0"/>
              <a:t> экстремизм чаще всего проявляется в системах и ситуациях, характерных отсутствием действующих нормативов, установок, ориентирующих на законопослушность, консенсус с государственными институтами.</a:t>
            </a:r>
          </a:p>
          <a:p>
            <a:pPr fontAlgn="base"/>
            <a:r>
              <a:rPr lang="ru-RU" b="1" dirty="0" smtClean="0"/>
              <a:t>В-третьих,</a:t>
            </a:r>
            <a:r>
              <a:rPr lang="ru-RU" dirty="0" smtClean="0"/>
              <a:t> экстремизм проявляется чаще в тех обществах и группах, где проявляется низкий уровень самоуважения или же условия способствуют игнорированию прав личности.</a:t>
            </a:r>
          </a:p>
          <a:p>
            <a:pPr fontAlgn="base"/>
            <a:r>
              <a:rPr lang="ru-RU" b="1" dirty="0" smtClean="0"/>
              <a:t>В-четвертых,</a:t>
            </a:r>
            <a:r>
              <a:rPr lang="ru-RU" dirty="0" smtClean="0"/>
              <a:t> экстремизм соответствует обществам и группам, принявшим идеологию насилия и проповедующим нравственную неразборчивость, особенно в средствах достижения целей.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9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015" y="0"/>
            <a:ext cx="10934299" cy="642967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Наиболее </a:t>
            </a:r>
            <a:r>
              <a:rPr lang="ru-RU" sz="3600" dirty="0"/>
              <a:t>опасным, с точки зрения вхождения в поле экстремистской активности, является возраст от 14 до 22 лет. На это время приходится наложение двух важнейших психологических и социальных факторов. В психологическом плане подростковый возраст и юность характеризуются развитием самосознания, обострением чувства справедливости, поиском смысла и ценности жизни. Именно в это время подросток озабочен желанием найти свою группу, поиском собственной идентичности, которая формируется по самой примитивной схеме «мы»? «они». Также ему присуща неустойчивая психика, легко подверженная внушению и манипулированию.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9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380"/>
            <a:ext cx="10515600" cy="143416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Исходя из этого, вытекают следующие направления в работе по </a:t>
            </a:r>
            <a:r>
              <a:rPr lang="ru-RU" sz="3600" dirty="0" smtClean="0">
                <a:latin typeface="+mn-lt"/>
              </a:rPr>
              <a:t>профилактике </a:t>
            </a:r>
            <a:r>
              <a:rPr lang="ru-RU" sz="3600" dirty="0">
                <a:latin typeface="+mn-lt"/>
              </a:rPr>
              <a:t>экстремизма и терроризма в образовательном </a:t>
            </a:r>
            <a:r>
              <a:rPr lang="ru-RU" dirty="0" smtClean="0">
                <a:latin typeface="+mn-lt"/>
              </a:rPr>
              <a:t>процессе: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8544"/>
            <a:ext cx="10515600" cy="5111013"/>
          </a:xfrm>
        </p:spPr>
        <p:txBody>
          <a:bodyPr>
            <a:normAutofit fontScale="25000" lnSpcReduction="20000"/>
          </a:bodyPr>
          <a:lstStyle/>
          <a:p>
            <a:r>
              <a:rPr lang="ru-RU" sz="6200" dirty="0"/>
              <a:t>Информирование молодежи об экстремизме, об опасности экстремистских организаций;</a:t>
            </a:r>
          </a:p>
          <a:p>
            <a:pPr fontAlgn="base"/>
            <a:r>
              <a:rPr lang="ru-RU" sz="6200" dirty="0"/>
              <a:t>Проведение педагогических советов с приглашением сотрудников правоохранительных органов, классные часы и родительские собрания, на которых разъясняются меры ответственности родителей и детей за правонарушения экстремистской направленности; </a:t>
            </a:r>
          </a:p>
          <a:p>
            <a:pPr fontAlgn="base"/>
            <a:r>
              <a:rPr lang="ru-RU" sz="6200" dirty="0" smtClean="0"/>
              <a:t>Особое </a:t>
            </a:r>
            <a:r>
              <a:rPr lang="ru-RU" sz="6200" dirty="0"/>
              <a:t>внимание следует обращать на внешний вид ребёнка, на то, как он проводит свободное время, пользуется сетью Интернет и мобильным телефоном;</a:t>
            </a:r>
          </a:p>
          <a:p>
            <a:pPr fontAlgn="base"/>
            <a:r>
              <a:rPr lang="ru-RU" sz="6200" dirty="0" smtClean="0"/>
              <a:t>Пропагандировать </a:t>
            </a:r>
            <a:r>
              <a:rPr lang="ru-RU" sz="6200" dirty="0"/>
              <a:t>среди молодёжи здоровый и культурный образа жизни: организация летнего отдыха и временного трудоустройства несовершеннолетних, проведение мероприятий по патриотическому и нравственному воспитанию детей и подростков, проведение спортивных и культурно-массовых досуговых мероприятий. </a:t>
            </a:r>
          </a:p>
          <a:p>
            <a:pPr fontAlgn="base"/>
            <a:r>
              <a:rPr lang="ru-RU" sz="6200" dirty="0" smtClean="0"/>
              <a:t>Развитие </a:t>
            </a:r>
            <a:r>
              <a:rPr lang="ru-RU" sz="6200" dirty="0"/>
              <a:t>толерантности у подростков, повышение их социальной компетентности, прежде всего способности к слушанию, сочувствию, состраданию;</a:t>
            </a:r>
          </a:p>
          <a:p>
            <a:pPr fontAlgn="base"/>
            <a:r>
              <a:rPr lang="ru-RU" sz="6200" dirty="0" smtClean="0"/>
              <a:t>Снижение </a:t>
            </a:r>
            <a:r>
              <a:rPr lang="ru-RU" sz="6200" dirty="0"/>
              <a:t>у детей предубеждений и стереотипов в сфере межличностного общения. Этому способствует совместная деятельность детей, творческая атмосфера в группе, использование дискуссий, ролевых игр, обучение методам конструктивного разрешения проблем и конфликтов в повседневном общении, ведению переговоров;</a:t>
            </a:r>
          </a:p>
          <a:p>
            <a:pPr fontAlgn="base"/>
            <a:r>
              <a:rPr lang="ru-RU" sz="6200" dirty="0" smtClean="0"/>
              <a:t>Научить </a:t>
            </a:r>
            <a:r>
              <a:rPr lang="ru-RU" sz="6200" dirty="0"/>
              <a:t>детей ценить разнообразие и различия, уважать достоинство каждого человека. </a:t>
            </a:r>
          </a:p>
          <a:p>
            <a:pPr fontAlgn="base"/>
            <a:r>
              <a:rPr lang="ru-RU" sz="6200" dirty="0" smtClean="0"/>
              <a:t>Создание </a:t>
            </a:r>
            <a:r>
              <a:rPr lang="ru-RU" sz="6200" dirty="0"/>
              <a:t>условий для снижения агрессии, напряженности;</a:t>
            </a:r>
          </a:p>
          <a:p>
            <a:pPr fontAlgn="base"/>
            <a:r>
              <a:rPr lang="ru-RU" sz="6200" dirty="0" smtClean="0"/>
              <a:t>Создание </a:t>
            </a:r>
            <a:r>
              <a:rPr lang="ru-RU" sz="6200" dirty="0"/>
              <a:t>альтернативных форм реализации экстремального потенциала молодежи: (например, занятия творчеством или спортом, разнообразные хобби, клубы и т. д.).</a:t>
            </a:r>
          </a:p>
          <a:p>
            <a:pPr fontAlgn="base"/>
            <a:r>
              <a:rPr lang="ru-RU" sz="6200" dirty="0"/>
              <a:t>Особое внимание следует уделять подросткам, находящимся в ситуации возможного «попадания» в поле экстремистской активности (молодежь в «зоне риска»). В данном контексте деятельность по профилактике экстремистских проявлений в молодежной среде должна быть направлена на молодых людей, чья жизненная ситуация позволяет предположить возможность их включения в поле экстремистской активности.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7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528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Angsana New</vt:lpstr>
      <vt:lpstr>Arial</vt:lpstr>
      <vt:lpstr>Calibri</vt:lpstr>
      <vt:lpstr>Calibri Light</vt:lpstr>
      <vt:lpstr>Тема Office</vt:lpstr>
      <vt:lpstr>Профилактика экстремизма </vt:lpstr>
      <vt:lpstr>Основной «группой риска» для пропаганды экстремистов является молодежь как наиболее чуткая социальная прослойка</vt:lpstr>
      <vt:lpstr>Несколько простых правил помогут существенно снизить риск попадания вашего ребенка под влияние пропаганды экстремистов: </vt:lpstr>
      <vt:lpstr>Следует выделить основные особенности экстремизма в молодежной среде</vt:lpstr>
      <vt:lpstr>  Наиболее опасным, с точки зрения вхождения в поле экстремистской активности, является возраст от 14 до 22 лет. На это время приходится наложение двух важнейших психологических и социальных факторов. В психологическом плане подростковый возраст и юность характеризуются развитием самосознания, обострением чувства справедливости, поиском смысла и ценности жизни. Именно в это время подросток озабочен желанием найти свою группу, поиском собственной идентичности, которая формируется по самой примитивной схеме «мы»? «они». Также ему присуща неустойчивая психика, легко подверженная внушению и манипулированию.  </vt:lpstr>
      <vt:lpstr>Исходя из этого, вытекают следующие направления в работе по профилактике экстремизма и терроризма в образовательном процессе: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экстремизма </dc:title>
  <dc:creator>Пользователь</dc:creator>
  <cp:lastModifiedBy>Пользователь</cp:lastModifiedBy>
  <cp:revision>10</cp:revision>
  <dcterms:created xsi:type="dcterms:W3CDTF">2021-09-29T11:52:02Z</dcterms:created>
  <dcterms:modified xsi:type="dcterms:W3CDTF">2021-09-30T08:24:23Z</dcterms:modified>
</cp:coreProperties>
</file>